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89" r:id="rId2"/>
    <p:sldId id="305" r:id="rId3"/>
    <p:sldId id="292" r:id="rId4"/>
    <p:sldId id="270" r:id="rId5"/>
    <p:sldId id="290" r:id="rId6"/>
    <p:sldId id="307" r:id="rId7"/>
    <p:sldId id="309" r:id="rId8"/>
    <p:sldId id="310" r:id="rId9"/>
    <p:sldId id="312" r:id="rId10"/>
    <p:sldId id="280" r:id="rId11"/>
    <p:sldId id="286" r:id="rId12"/>
    <p:sldId id="257" r:id="rId13"/>
    <p:sldId id="301" r:id="rId14"/>
    <p:sldId id="295" r:id="rId15"/>
    <p:sldId id="282" r:id="rId16"/>
    <p:sldId id="262" r:id="rId17"/>
    <p:sldId id="298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85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BFFAF4-053B-4EAB-86F3-E7E50A50DF1B}" type="datetimeFigureOut">
              <a:rPr lang="en-IN" smtClean="0"/>
              <a:t>01-12-2022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46BAAF-4A14-4FA6-88D7-1FC25B37902B}" type="slidenum">
              <a:rPr lang="en-IN" smtClean="0"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46BAAF-4A14-4FA6-88D7-1FC25B37902B}" type="slidenum">
              <a:rPr lang="en-IN" smtClean="0"/>
              <a:t>2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71DB0-CCB1-4C66-8970-FFC594A059B0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629C0-5708-4BEC-A6E3-388412EF38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71DB0-CCB1-4C66-8970-FFC594A059B0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629C0-5708-4BEC-A6E3-388412EF38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71DB0-CCB1-4C66-8970-FFC594A059B0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629C0-5708-4BEC-A6E3-388412EF389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71DB0-CCB1-4C66-8970-FFC594A059B0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629C0-5708-4BEC-A6E3-388412EF38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71DB0-CCB1-4C66-8970-FFC594A059B0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629C0-5708-4BEC-A6E3-388412EF3896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 panose="020B0604020202020204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71DB0-CCB1-4C66-8970-FFC594A059B0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629C0-5708-4BEC-A6E3-388412EF38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71DB0-CCB1-4C66-8970-FFC594A059B0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629C0-5708-4BEC-A6E3-388412EF38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71DB0-CCB1-4C66-8970-FFC594A059B0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629C0-5708-4BEC-A6E3-388412EF38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71DB0-CCB1-4C66-8970-FFC594A059B0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629C0-5708-4BEC-A6E3-388412EF38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71DB0-CCB1-4C66-8970-FFC594A059B0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629C0-5708-4BEC-A6E3-388412EF38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71DB0-CCB1-4C66-8970-FFC594A059B0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629C0-5708-4BEC-A6E3-388412EF38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71DB0-CCB1-4C66-8970-FFC594A059B0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629C0-5708-4BEC-A6E3-388412EF38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71DB0-CCB1-4C66-8970-FFC594A059B0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629C0-5708-4BEC-A6E3-388412EF38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71DB0-CCB1-4C66-8970-FFC594A059B0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629C0-5708-4BEC-A6E3-388412EF38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71DB0-CCB1-4C66-8970-FFC594A059B0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629C0-5708-4BEC-A6E3-388412EF38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71DB0-CCB1-4C66-8970-FFC594A059B0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629C0-5708-4BEC-A6E3-388412EF389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671DB0-CCB1-4C66-8970-FFC594A059B0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0C629C0-5708-4BEC-A6E3-388412EF389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panose="05040102010807070707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2.jpeg"/><Relationship Id="rId4" Type="http://schemas.openxmlformats.org/officeDocument/2006/relationships/image" Target="../media/image2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1400"/>
            <a:ext cx="9144000" cy="3600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9552" y="3789040"/>
            <a:ext cx="8064896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dirty="0"/>
              <a:t>    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2CFC569-5B86-C8F0-BBF9-C546C3C2EB5C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-200154"/>
            <a:ext cx="1676400" cy="122425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DA3BE338-8B8C-AAFF-27D6-DB2A0CD27E1D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293" y="-241662"/>
            <a:ext cx="1091877" cy="122425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4396" y="1124744"/>
            <a:ext cx="4162573" cy="367490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07505" y="332656"/>
            <a:ext cx="9001000" cy="66171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/>
              <a:t>Balance of Oxygen and Carbon Dioxide in the</a:t>
            </a:r>
          </a:p>
          <a:p>
            <a:r>
              <a:rPr lang="en-US" sz="3000" b="1" dirty="0"/>
              <a:t>atmosphere: </a:t>
            </a:r>
          </a:p>
          <a:p>
            <a:endParaRPr lang="en-US" sz="30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During respiration plants and</a:t>
            </a:r>
          </a:p>
          <a:p>
            <a:r>
              <a:rPr lang="en-US" sz="3000" dirty="0"/>
              <a:t> animals take in oxygen and </a:t>
            </a:r>
          </a:p>
          <a:p>
            <a:r>
              <a:rPr lang="en-US" sz="3000" dirty="0"/>
              <a:t> release carbon dioxide.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During photosynthesis </a:t>
            </a:r>
          </a:p>
          <a:p>
            <a:r>
              <a:rPr lang="en-US" sz="3000" dirty="0"/>
              <a:t>plants take in carbon-</a:t>
            </a:r>
          </a:p>
          <a:p>
            <a:r>
              <a:rPr lang="en-US" sz="3000" dirty="0"/>
              <a:t>dioxide and release oxygen.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 err="1"/>
              <a:t>So,plants</a:t>
            </a:r>
            <a:r>
              <a:rPr lang="en-US" sz="3000" dirty="0"/>
              <a:t> help to maintain the</a:t>
            </a:r>
          </a:p>
          <a:p>
            <a:r>
              <a:rPr lang="en-US" sz="3000" dirty="0"/>
              <a:t> oxygen and carbon –dioxide balance in the</a:t>
            </a:r>
          </a:p>
          <a:p>
            <a:r>
              <a:rPr lang="en-US" sz="3000" dirty="0"/>
              <a:t> </a:t>
            </a:r>
            <a:r>
              <a:rPr lang="en-US" sz="3000" dirty="0" err="1"/>
              <a:t>atmosphere.This</a:t>
            </a:r>
            <a:r>
              <a:rPr lang="en-US" sz="3000" dirty="0"/>
              <a:t> is why forests is</a:t>
            </a:r>
          </a:p>
          <a:p>
            <a:r>
              <a:rPr lang="en-US" sz="3000" dirty="0"/>
              <a:t> called </a:t>
            </a:r>
            <a:r>
              <a:rPr lang="en-US" sz="3000" b="1" dirty="0"/>
              <a:t>Green Lungs</a:t>
            </a:r>
            <a:r>
              <a:rPr lang="en-US" sz="3200" dirty="0"/>
              <a:t>.</a:t>
            </a:r>
          </a:p>
          <a:p>
            <a:pPr marL="457200" indent="-457200">
              <a:buFontTx/>
              <a:buChar char="-"/>
            </a:pPr>
            <a:endParaRPr lang="en-IN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548680"/>
            <a:ext cx="9324527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	</a:t>
            </a:r>
            <a:r>
              <a:rPr lang="en-US" sz="3000" dirty="0">
                <a:solidFill>
                  <a:schemeClr val="accent5"/>
                </a:solidFill>
              </a:rPr>
              <a:t>Forest is a ‘</a:t>
            </a:r>
            <a:r>
              <a:rPr lang="en-US" sz="3000" b="1" dirty="0">
                <a:solidFill>
                  <a:schemeClr val="accent5"/>
                </a:solidFill>
              </a:rPr>
              <a:t>Dynamic Living Entity</a:t>
            </a:r>
            <a:r>
              <a:rPr lang="en-US" sz="3000" dirty="0">
                <a:solidFill>
                  <a:schemeClr val="accent5"/>
                </a:solidFill>
              </a:rPr>
              <a:t>’, full of</a:t>
            </a:r>
          </a:p>
          <a:p>
            <a:r>
              <a:rPr lang="en-US" sz="3000" dirty="0">
                <a:solidFill>
                  <a:schemeClr val="accent5"/>
                </a:solidFill>
              </a:rPr>
              <a:t>    life and vitality. </a:t>
            </a:r>
          </a:p>
          <a:p>
            <a:endParaRPr lang="en-US" sz="3000" dirty="0"/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000" dirty="0"/>
              <a:t>Forest </a:t>
            </a:r>
            <a:r>
              <a:rPr lang="en-US" sz="3000" dirty="0" err="1"/>
              <a:t>harbours</a:t>
            </a:r>
            <a:r>
              <a:rPr lang="en-US" sz="3000" dirty="0"/>
              <a:t> variety of plants providing</a:t>
            </a:r>
          </a:p>
          <a:p>
            <a:r>
              <a:rPr lang="en-US" sz="3000" dirty="0"/>
              <a:t>    	food for herbivores.  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000" dirty="0"/>
              <a:t>Larger number of herbivores means </a:t>
            </a:r>
          </a:p>
          <a:p>
            <a:r>
              <a:rPr lang="en-US" sz="3000" dirty="0"/>
              <a:t>    	increased availability of food for carnivores.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000" dirty="0"/>
              <a:t>Decomposers help in maintaining supply of</a:t>
            </a:r>
          </a:p>
          <a:p>
            <a:r>
              <a:rPr lang="en-US" sz="3000" dirty="0"/>
              <a:t>    	nutrients to the soil.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000" dirty="0"/>
              <a:t>Greater biodiversity of organisms helps the </a:t>
            </a:r>
          </a:p>
          <a:p>
            <a:r>
              <a:rPr lang="en-US" sz="3000" dirty="0"/>
              <a:t>    	forest to regenerate and grow.       </a:t>
            </a:r>
            <a:endParaRPr lang="en-IN" sz="3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mportance of fore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280" y="-171400"/>
            <a:ext cx="9224240" cy="70294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6000" y="836712"/>
            <a:ext cx="3824634" cy="1758837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94" t="5197" r="4549" b="9190"/>
          <a:stretch>
            <a:fillRect/>
          </a:stretch>
        </p:blipFill>
        <p:spPr>
          <a:xfrm>
            <a:off x="4041801" y="3573016"/>
            <a:ext cx="3620123" cy="2522536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4041801" y="2341372"/>
            <a:ext cx="10603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Gum</a:t>
            </a:r>
            <a:endParaRPr lang="en-IN" sz="2800" dirty="0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588224" y="3573016"/>
            <a:ext cx="11801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Honey</a:t>
            </a:r>
            <a:endParaRPr lang="en-IN" sz="28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828800" y="228600"/>
            <a:ext cx="4632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Some forest products:</a:t>
            </a:r>
            <a:endParaRPr lang="en-IN" sz="2000" dirty="0">
              <a:solidFill>
                <a:srgbClr val="FF0000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836712"/>
            <a:ext cx="3312368" cy="2385556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483768" y="916367"/>
            <a:ext cx="13445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Timber</a:t>
            </a:r>
            <a:endParaRPr lang="en-IN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3598606"/>
            <a:ext cx="3247342" cy="249694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675041" y="3692527"/>
            <a:ext cx="96372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Paper</a:t>
            </a:r>
            <a:endParaRPr lang="en-IN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15" y="958703"/>
            <a:ext cx="2466975" cy="199473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3568" y="103214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Aloe vera</a:t>
            </a:r>
            <a:endParaRPr lang="en-IN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4836" y="2636912"/>
            <a:ext cx="2654967" cy="20162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878" y="4386592"/>
            <a:ext cx="2429612" cy="199473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738888" y="2695330"/>
            <a:ext cx="834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mint</a:t>
            </a:r>
            <a:endParaRPr lang="en-IN" dirty="0"/>
          </a:p>
        </p:txBody>
      </p:sp>
      <p:sp>
        <p:nvSpPr>
          <p:cNvPr id="9" name="TextBox 8"/>
          <p:cNvSpPr txBox="1"/>
          <p:nvPr/>
        </p:nvSpPr>
        <p:spPr>
          <a:xfrm>
            <a:off x="1897662" y="4474624"/>
            <a:ext cx="7216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neem</a:t>
            </a:r>
            <a:endParaRPr lang="en-IN" dirty="0"/>
          </a:p>
        </p:txBody>
      </p:sp>
      <p:sp>
        <p:nvSpPr>
          <p:cNvPr id="10" name="TextBox 9"/>
          <p:cNvSpPr txBox="1"/>
          <p:nvPr/>
        </p:nvSpPr>
        <p:spPr>
          <a:xfrm>
            <a:off x="1447800" y="304800"/>
            <a:ext cx="47374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Some medicinal plants:</a:t>
            </a:r>
            <a:endParaRPr lang="en-IN" sz="3200" b="1" dirty="0">
              <a:solidFill>
                <a:srgbClr val="FF0000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3481" y="958703"/>
            <a:ext cx="2777976" cy="1921293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3481" y="4341846"/>
            <a:ext cx="2777977" cy="205895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185305" y="4508067"/>
            <a:ext cx="642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Tulsi</a:t>
            </a:r>
            <a:endParaRPr lang="en-IN" dirty="0"/>
          </a:p>
        </p:txBody>
      </p:sp>
      <p:sp>
        <p:nvSpPr>
          <p:cNvPr id="6" name="TextBox 5"/>
          <p:cNvSpPr txBox="1"/>
          <p:nvPr/>
        </p:nvSpPr>
        <p:spPr>
          <a:xfrm>
            <a:off x="5993481" y="2543413"/>
            <a:ext cx="1974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Indian Pennywort</a:t>
            </a:r>
            <a:endParaRPr lang="en-IN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1219200"/>
            <a:ext cx="842493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Forest is a natural habitat for a large number </a:t>
            </a:r>
          </a:p>
          <a:p>
            <a:r>
              <a:rPr lang="en-US" sz="2800" b="1" dirty="0"/>
              <a:t>    of plants and animals.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Forest help in maintaining oxygen and carbon -dioxide balance in the atmosphere.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Forest help in bringing good rainfall.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Forest absorb rainwater and helps to maintain water table.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Forest prevents from soil erosion.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Forests provide medicines, timber and many </a:t>
            </a:r>
          </a:p>
          <a:p>
            <a:r>
              <a:rPr lang="en-US" sz="2800" b="1" dirty="0"/>
              <a:t>     other useful products.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IN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971600" y="332656"/>
            <a:ext cx="21050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Summary:</a:t>
            </a:r>
            <a:endParaRPr lang="en-IN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ave fore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123728" y="3294216"/>
            <a:ext cx="4752528" cy="352839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54" y="-749464"/>
            <a:ext cx="9144000" cy="414908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7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67454" y="3212976"/>
            <a:ext cx="440909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b="1" dirty="0">
                <a:latin typeface="Algerian" panose="04020705040A02060702" pitchFamily="82" charset="0"/>
              </a:rPr>
              <a:t>THANK</a:t>
            </a:r>
            <a:r>
              <a:rPr lang="en-US" sz="6000" b="1" dirty="0"/>
              <a:t> YOU</a:t>
            </a:r>
            <a:endParaRPr lang="en-IN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8406" y="836712"/>
            <a:ext cx="379142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000" b="1" dirty="0"/>
              <a:t>Learning Outcomes:</a:t>
            </a:r>
            <a:endParaRPr lang="en-IN" sz="3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163366" y="1556792"/>
            <a:ext cx="881726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430" lvl="2" indent="-265430">
              <a:buFont typeface="Arial" panose="020B0604020202020204" pitchFamily="34" charset="0"/>
              <a:buChar char="•"/>
            </a:pPr>
            <a:r>
              <a:rPr lang="en-US" sz="3000" dirty="0"/>
              <a:t>Able to understand about the composition of forest.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/>
              <a:t>Can understand  the characteristics of trees in the forest.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/>
              <a:t>They will be able to know how plants maintain the balance of oxygen and carbon dioxide.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/>
              <a:t>Can also explain about the food chain.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/>
              <a:t>Able to define the meaning of deforestation.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/>
              <a:t>They will understand the importance of forest in our daily life.</a:t>
            </a:r>
            <a:endParaRPr lang="en-IN" sz="3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1520" y="697290"/>
            <a:ext cx="5760640" cy="24006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14400" lvl="1" indent="-457200" algn="just">
              <a:buFont typeface="Arial" panose="020B0604020202020204" pitchFamily="34" charset="0"/>
              <a:buChar char="•"/>
            </a:pPr>
            <a:r>
              <a:rPr lang="en-US" sz="3000" dirty="0"/>
              <a:t>Forest is a natural habitat for different kinds of plants and animals. They provide food and shelter for animals.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1196752"/>
            <a:ext cx="2674650" cy="197411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829" y="3145580"/>
            <a:ext cx="2684160" cy="183832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3135682"/>
            <a:ext cx="2674650" cy="187792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2478" y="3135682"/>
            <a:ext cx="2180351" cy="1858123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683568" y="5085184"/>
            <a:ext cx="807525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sz="3000" dirty="0"/>
              <a:t>Some common animals found in the forest are lion, tiger, elephant, monkey, deer, snake, zebra, jackal, etc. </a:t>
            </a:r>
            <a:endParaRPr lang="en-IN" sz="3000" dirty="0"/>
          </a:p>
        </p:txBody>
      </p:sp>
      <p:sp>
        <p:nvSpPr>
          <p:cNvPr id="4" name="TextBox 3"/>
          <p:cNvSpPr txBox="1"/>
          <p:nvPr/>
        </p:nvSpPr>
        <p:spPr>
          <a:xfrm>
            <a:off x="1115616" y="119476"/>
            <a:ext cx="30267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Introduction:</a:t>
            </a:r>
            <a:endParaRPr lang="en-IN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9512" y="805378"/>
            <a:ext cx="89644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3000" dirty="0"/>
              <a:t>Forest has several kinds of trees, shrubs , herbs, climbers and creepers. Common plants include- teak, bamboo, neem, </a:t>
            </a:r>
            <a:r>
              <a:rPr lang="en-US" sz="3000" dirty="0" err="1"/>
              <a:t>amla,Sal</a:t>
            </a:r>
            <a:r>
              <a:rPr lang="en-US" sz="3000" dirty="0"/>
              <a:t> etc.            </a:t>
            </a:r>
            <a:endParaRPr lang="en-IN" sz="3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467" y="2492896"/>
            <a:ext cx="2490831" cy="2172656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03009" y="3618617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Neem</a:t>
            </a:r>
            <a:endParaRPr lang="en-IN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7298" y="2492896"/>
            <a:ext cx="2815065" cy="2172656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2363" y="2492896"/>
            <a:ext cx="3053009" cy="2172656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23528" y="4746079"/>
            <a:ext cx="828092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 Forest floor and trees were</a:t>
            </a:r>
          </a:p>
          <a:p>
            <a:r>
              <a:rPr lang="en-US" sz="3000" dirty="0"/>
              <a:t>     covered with creepers and </a:t>
            </a:r>
          </a:p>
          <a:p>
            <a:r>
              <a:rPr lang="en-US" sz="3000" dirty="0"/>
              <a:t>     climbers.      </a:t>
            </a:r>
            <a:endParaRPr lang="en-IN" sz="30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000" dirty="0"/>
          </a:p>
          <a:p>
            <a:r>
              <a:rPr lang="en-US" sz="3000" dirty="0"/>
              <a:t>    </a:t>
            </a:r>
            <a:endParaRPr lang="en-IN" sz="3000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6538" y="4883075"/>
            <a:ext cx="2528834" cy="197492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86000" y="228600"/>
            <a:ext cx="48416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Components of Forest:</a:t>
            </a:r>
            <a:endParaRPr lang="en-IN" sz="32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3528" y="759805"/>
            <a:ext cx="8064896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Forest has different types of plants and animals.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err="1"/>
              <a:t>Autotrophs</a:t>
            </a:r>
            <a:r>
              <a:rPr lang="en-US" sz="3200" b="1" dirty="0"/>
              <a:t>-</a:t>
            </a:r>
            <a:r>
              <a:rPr lang="en-US" sz="3200" dirty="0"/>
              <a:t>They are the green plants which can prepare their own food.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err="1"/>
              <a:t>Heterotrophs</a:t>
            </a:r>
            <a:r>
              <a:rPr lang="en-US" sz="3200" b="1" dirty="0"/>
              <a:t>-</a:t>
            </a:r>
            <a:r>
              <a:rPr lang="en-US" sz="3200" dirty="0"/>
              <a:t>They are the animals which get their food directly or indirectly from plants.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 err="1"/>
              <a:t>Saprotrophs</a:t>
            </a:r>
            <a:r>
              <a:rPr lang="en-US" sz="3200" b="1" dirty="0"/>
              <a:t>- </a:t>
            </a:r>
            <a:r>
              <a:rPr lang="en-US" sz="3200" dirty="0"/>
              <a:t>Organisms which feed on dead and decay materials and convert into humus.</a:t>
            </a:r>
            <a:endParaRPr lang="en-IN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s of crow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2014356"/>
            <a:ext cx="7560839" cy="309634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73519" y="981920"/>
            <a:ext cx="8370481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The branchy  part of a tree above the stem is called Crown of the tree</a:t>
            </a:r>
            <a:r>
              <a:rPr lang="en-US" sz="3200" dirty="0"/>
              <a:t>.</a:t>
            </a:r>
            <a:endParaRPr lang="en-IN" sz="3200" dirty="0"/>
          </a:p>
        </p:txBody>
      </p:sp>
      <p:sp>
        <p:nvSpPr>
          <p:cNvPr id="2" name="TextBox 1"/>
          <p:cNvSpPr txBox="1"/>
          <p:nvPr/>
        </p:nvSpPr>
        <p:spPr>
          <a:xfrm>
            <a:off x="381000" y="228600"/>
            <a:ext cx="837440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Characteristics of the trees in  forests</a:t>
            </a:r>
            <a:endParaRPr lang="en-IN" sz="36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1580" y="4725144"/>
            <a:ext cx="79568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000" dirty="0"/>
              <a:t>Trees have crown of different shapes and </a:t>
            </a:r>
            <a:r>
              <a:rPr lang="en-US" sz="3000" dirty="0" err="1"/>
              <a:t>sizes.These</a:t>
            </a:r>
            <a:r>
              <a:rPr lang="en-US" sz="3000" dirty="0"/>
              <a:t> has created different horizontal layers in the forest. These are known as </a:t>
            </a:r>
            <a:r>
              <a:rPr lang="en-US" sz="3000" dirty="0" err="1"/>
              <a:t>Understorey</a:t>
            </a:r>
            <a:r>
              <a:rPr lang="en-US" sz="3000" dirty="0"/>
              <a:t>.</a:t>
            </a:r>
            <a:endParaRPr lang="en-IN" sz="3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620688"/>
            <a:ext cx="4836289" cy="432048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51520" y="5289249"/>
            <a:ext cx="792088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The branches of tall trees look like roof over</a:t>
            </a:r>
            <a:r>
              <a:rPr lang="en-IN" sz="3000" dirty="0"/>
              <a:t> the other plants in the forest. This is called Canopy.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548680"/>
            <a:ext cx="5760640" cy="597666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306896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3068960"/>
            <a:ext cx="9144000" cy="37548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Organisms which feed on plants often get eaten other organisms and so on to form Food Chain.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There are many food chains in the forest. All the food chains are linked together.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/>
              <a:t>If any food chain is disturbed it affects other food chains.</a:t>
            </a:r>
          </a:p>
          <a:p>
            <a:r>
              <a:rPr lang="en-US" sz="3000" dirty="0"/>
              <a:t>  </a:t>
            </a:r>
            <a:endParaRPr lang="en-IN" sz="3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0</TotalTime>
  <Words>553</Words>
  <Application>Microsoft Office PowerPoint</Application>
  <PresentationFormat>On-screen Show (4:3)</PresentationFormat>
  <Paragraphs>78</Paragraphs>
  <Slides>17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Algerian</vt:lpstr>
      <vt:lpstr>Arial</vt:lpstr>
      <vt:lpstr>Calibri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Arunkumar Ramasamy</cp:lastModifiedBy>
  <cp:revision>93</cp:revision>
  <dcterms:created xsi:type="dcterms:W3CDTF">2020-05-11T14:43:00Z</dcterms:created>
  <dcterms:modified xsi:type="dcterms:W3CDTF">2022-12-01T12:50:17Z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6E8527CC52874E75A45311CDC4BFC1FA</vt:lpwstr>
  </property>
  <property fmtid="{D5CDD505-2E9C-101B-9397-08002B2CF9AE}" pid="3" name="KSOProductBuildVer">
    <vt:lpwstr>1033-11.2.0.11417</vt:lpwstr>
  </property>
</Properties>
</file>